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7" r:id="rId2"/>
    <p:sldId id="259"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77" r:id="rId2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1E1CAC3-2A77-4BA5-B72D-29D80148D9A1}" type="datetimeFigureOut">
              <a:rPr lang="ar-EG" smtClean="0"/>
              <a:t>11/02/1437</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07CC16-69C6-420D-9875-057C72296CA9}" type="slidenum">
              <a:rPr lang="ar-EG" smtClean="0"/>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CE07CC16-69C6-420D-9875-057C72296CA9}" type="slidenum">
              <a:rPr lang="ar-EG" smtClean="0"/>
              <a:t>25</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4CC91A-052C-476A-AEF0-F1E89A62E6AF}" type="datetimeFigureOut">
              <a:rPr lang="ar-EG" smtClean="0"/>
              <a:pPr/>
              <a:t>11/02/1437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0F0EB8-B958-4EAE-A1DF-6F1B473D9EC1}"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4CC91A-052C-476A-AEF0-F1E89A62E6AF}" type="datetimeFigureOut">
              <a:rPr lang="ar-EG" smtClean="0"/>
              <a:pPr/>
              <a:t>11/02/1437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0F0EB8-B958-4EAE-A1DF-6F1B473D9EC1}"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الأطماع الإيطالية في أفريقيا </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أسباب تأخر إيطاليا في الدخول إلى ميدان الاستعمار : </a:t>
            </a:r>
          </a:p>
          <a:p>
            <a:r>
              <a:rPr lang="ar-EG" dirty="0" smtClean="0"/>
              <a:t>دخلت إيطاليا ميدان الاستعمار في وقت متأخر من تاريخ الحركة الأوربية الاستعمارية لأفريقيا ، فحتى القرن التاسع عشر لم تتأكد إيطاليا من موقفها الاستعمارى وترددت بين الاستمرار فى هذا الطريق أو الإحجام عنه . </a:t>
            </a:r>
          </a:p>
          <a:p>
            <a:r>
              <a:rPr lang="ar-EG" dirty="0" smtClean="0"/>
              <a:t>وهذا التأخر راجع لعدة أسباب : </a:t>
            </a:r>
          </a:p>
          <a:p>
            <a:r>
              <a:rPr lang="ar-EG" dirty="0" smtClean="0"/>
              <a:t>1- مشاكل إيطاليا الداخلية التى حظيت باهتمام كبير من جانب الحكومات الإيطالية مما شغلها مؤقتا عن متابعة نشاطها الاستعمارى في أفريقيا . </a:t>
            </a:r>
          </a:p>
          <a:p>
            <a:r>
              <a:rPr lang="ar-EG" dirty="0" smtClean="0"/>
              <a:t>2- اعتماد إيطاليا على الاإنتاج الزراعي ، حيث أدى التأخر الصناعي بها إلى عدم التفكير في إنشاء مستعمرات لها فيما وراء البحار . </a:t>
            </a:r>
          </a:p>
          <a:p>
            <a:r>
              <a:rPr lang="ar-EG" dirty="0" smtClean="0"/>
              <a:t>3- الأزمة المالية التى تعرضت لها ‘يطاليا بعد  الوحدة ، إذ أن مقدار الدخل القومى لم يكن كافيا لمواجهة النفقات اللازمة لإنشاء مستعمرات لها .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sz="5300" b="1" dirty="0" smtClean="0"/>
              <a:t>2- الثورة المهدية في السودان </a:t>
            </a:r>
            <a:r>
              <a:rPr lang="ar-EG" dirty="0" smtClean="0"/>
              <a:t>. </a:t>
            </a:r>
            <a:br>
              <a:rPr lang="ar-EG" dirty="0" smtClean="0"/>
            </a:br>
            <a:endParaRPr lang="ar-EG" dirty="0"/>
          </a:p>
        </p:txBody>
      </p:sp>
      <p:sp>
        <p:nvSpPr>
          <p:cNvPr id="3" name="Content Placeholder 2"/>
          <p:cNvSpPr>
            <a:spLocks noGrp="1"/>
          </p:cNvSpPr>
          <p:nvPr>
            <p:ph idx="1"/>
          </p:nvPr>
        </p:nvSpPr>
        <p:spPr/>
        <p:txBody>
          <a:bodyPr/>
          <a:lstStyle/>
          <a:p>
            <a:r>
              <a:rPr lang="ar-EG" dirty="0" smtClean="0"/>
              <a:t>فقد أدى اضطراب أحوال السودان الشرقي أثناء الثورة المهدية إلى حدوث تقارب بين بريطانيا وإيطاليا ، حتى تستطيع إيطاليا التصدى لأخطار المهدية دون أن تتحمل بريطانيا مزيدا من الخسائر في تلك الحرب .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ادعاءات الحبشة في السودان </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كان للحبشة أطماع توسعية في شرق السودان فقد كان منليك امبراطور الحبشة يدعى أن كل الأراضي الواسعة على طول النيل الأزرق ختى الخرطوم بما فيها مجرى النيل الرئيسي . </a:t>
            </a:r>
          </a:p>
          <a:p>
            <a:pPr algn="just"/>
            <a:r>
              <a:rPr lang="ar-EG" dirty="0" smtClean="0"/>
              <a:t>لذلك رحبت السياسة البريطانية بوجود الإيطاليين في مصوع ، حتى تصرف نظر منليك عن ادعاءاته في السودان . فالسماح للوجود الإيطالي في تلك المنطقة الاستراتيجية بمثابة تهديد لأمن وسلامة الحبشة ، مما يؤدى إلى اصطدام بين إيطاليا والحبشة ، وتكون النتيجة الحتمية هي إضعاف قوة الدولتين . مما يسهل على السياسة البريطانية تحقيق أهدافها في الحبشة . والاستيلاء على الجهات التى سيطرت عليها إيطاليا . </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احتلال إيطاليا لمصوع </a:t>
            </a:r>
            <a:endParaRPr lang="ar-EG" dirty="0"/>
          </a:p>
        </p:txBody>
      </p:sp>
      <p:sp>
        <p:nvSpPr>
          <p:cNvPr id="3" name="Content Placeholder 2"/>
          <p:cNvSpPr>
            <a:spLocks noGrp="1"/>
          </p:cNvSpPr>
          <p:nvPr>
            <p:ph idx="1"/>
          </p:nvPr>
        </p:nvSpPr>
        <p:spPr/>
        <p:txBody>
          <a:bodyPr/>
          <a:lstStyle/>
          <a:p>
            <a:pPr algn="just"/>
            <a:r>
              <a:rPr lang="ar-EG" dirty="0" smtClean="0"/>
              <a:t>كان احتلال إيطاليا لمصوع بمثابة البداية لتنفيذ المشروعات الاستعمارية الإيطالية على سواحل البحر الأحمر الغربي وشرق أفريقيا ، وبدأت توجه أنظارها نحو توسيع ممتلكاتها على حساب هضاب الحبشة الشمالية . فاستغلت إيطاليا الاضطرابات الداخلية في الحبشة وسارعت باحتلال أسمره كما ضموا إقليم بوغوص . </a:t>
            </a:r>
            <a:r>
              <a:rPr lang="ar-EG" smtClean="0"/>
              <a:t>وبدأت تتطلع إلى السودان الشرقي .  </a:t>
            </a:r>
            <a:endParaRPr lang="ar-E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اتفاقية أوتشياللي </a:t>
            </a:r>
            <a:endParaRPr lang="ar-EG" dirty="0"/>
          </a:p>
        </p:txBody>
      </p:sp>
      <p:sp>
        <p:nvSpPr>
          <p:cNvPr id="3" name="Content Placeholder 2"/>
          <p:cNvSpPr>
            <a:spLocks noGrp="1"/>
          </p:cNvSpPr>
          <p:nvPr>
            <p:ph idx="1"/>
          </p:nvPr>
        </p:nvSpPr>
        <p:spPr/>
        <p:txBody>
          <a:bodyPr/>
          <a:lstStyle/>
          <a:p>
            <a:r>
              <a:rPr lang="ar-EG" dirty="0" smtClean="0"/>
              <a:t>في 2 مايو 1889 نجح الإيطاليون في عقد معاهدة أوتشياللي </a:t>
            </a:r>
          </a:p>
          <a:p>
            <a:r>
              <a:rPr lang="ar-EG" dirty="0" smtClean="0"/>
              <a:t>بنود المعاهدة : </a:t>
            </a:r>
          </a:p>
          <a:p>
            <a:r>
              <a:rPr lang="ar-EG" dirty="0" smtClean="0"/>
              <a:t>1- اعتراف منليك باحتلال إيطاليا لمصوع . </a:t>
            </a:r>
          </a:p>
          <a:p>
            <a:r>
              <a:rPr lang="ar-EG" dirty="0" smtClean="0"/>
              <a:t>2- حق إيطاليا في التوسع في أراضي المرتفعات الخلفية بما فيها مدينة أسمرة . </a:t>
            </a:r>
          </a:p>
          <a:p>
            <a:r>
              <a:rPr lang="ar-EG" dirty="0" smtClean="0"/>
              <a:t>3- أن تساعد إيطاليا منليك في الوصول إلى العرش الإمبراطوري .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أهمية المعاهدة </a:t>
            </a:r>
            <a:endParaRPr lang="ar-EG" dirty="0"/>
          </a:p>
        </p:txBody>
      </p:sp>
      <p:sp>
        <p:nvSpPr>
          <p:cNvPr id="3" name="Content Placeholder 2"/>
          <p:cNvSpPr>
            <a:spLocks noGrp="1"/>
          </p:cNvSpPr>
          <p:nvPr>
            <p:ph idx="1"/>
          </p:nvPr>
        </p:nvSpPr>
        <p:spPr/>
        <p:txBody>
          <a:bodyPr/>
          <a:lstStyle/>
          <a:p>
            <a:r>
              <a:rPr lang="ar-EG" dirty="0" smtClean="0"/>
              <a:t>حظيت معاهدة أوتشياللي بشهرة فاقت أى معاهدة عقدت بين الدولتين . بسبب المادة 17 منها التى كانت مثار نزاع شديد بين إيطاليا ومنليك ، وعادت بالعلاقات الحبشية الإيطالية إلى سابق عهدها العدائي ، فهذه المادة حددت علاقات الحبشة الخارجية وكتبت بنصين أحدهما إيطالي والآخر أمهرى . </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كتابة المادة 17 </a:t>
            </a:r>
            <a:endParaRPr lang="ar-EG" dirty="0"/>
          </a:p>
        </p:txBody>
      </p:sp>
      <p:sp>
        <p:nvSpPr>
          <p:cNvPr id="3" name="Content Placeholder 2"/>
          <p:cNvSpPr>
            <a:spLocks noGrp="1"/>
          </p:cNvSpPr>
          <p:nvPr>
            <p:ph idx="1"/>
          </p:nvPr>
        </p:nvSpPr>
        <p:spPr/>
        <p:txBody>
          <a:bodyPr/>
          <a:lstStyle/>
          <a:p>
            <a:r>
              <a:rPr lang="ar-EG" dirty="0" smtClean="0"/>
              <a:t>وكان النص الأمهرى الذى كتبت به هذه المادة يعطي لملك الحبشة حرية إقامة علاقات خارجية مع الدول المختلفة وتركت له الاختيار بالاستعانة في ذلك بالحكومة الإيطالية . بينما النص الإيطالي ” أن ملك ملوك الحبشة عليه أن يستعين بالحكومة الإيطالية في تصريف كل شئونه الخارجية مع الدول أو الحكومات الأخرى . ومعنى ذلك بناء على تفسير المادة في نصها الإيطالي أن أثيوبيا أصبحت تحت الحماية الإيطالية .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إضفاء طابع الدولية على المعاهدة </a:t>
            </a:r>
            <a:endParaRPr lang="ar-EG" dirty="0"/>
          </a:p>
        </p:txBody>
      </p:sp>
      <p:sp>
        <p:nvSpPr>
          <p:cNvPr id="3" name="Content Placeholder 2"/>
          <p:cNvSpPr>
            <a:spLocks noGrp="1"/>
          </p:cNvSpPr>
          <p:nvPr>
            <p:ph idx="1"/>
          </p:nvPr>
        </p:nvSpPr>
        <p:spPr/>
        <p:txBody>
          <a:bodyPr/>
          <a:lstStyle/>
          <a:p>
            <a:pPr algn="just"/>
            <a:r>
              <a:rPr lang="ar-EG" dirty="0" smtClean="0"/>
              <a:t>النجاح الذى أحرزته السياسة الإيطالية بإبرامها معاهدة أوتشياللي دفعها إلى إضفاء طابع الدولية على تلك المعاهدة فأرسلت بنودها إلى مبعوثيها في عواصم الدول الأوربية لتبليغها إلى حكومات هذه الدول . </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المفاوضات البريطانية الإيطالية في أفريقيا </a:t>
            </a:r>
            <a:endParaRPr lang="ar-EG" dirty="0"/>
          </a:p>
        </p:txBody>
      </p:sp>
      <p:sp>
        <p:nvSpPr>
          <p:cNvPr id="3" name="Content Placeholder 2"/>
          <p:cNvSpPr>
            <a:spLocks noGrp="1"/>
          </p:cNvSpPr>
          <p:nvPr>
            <p:ph idx="1"/>
          </p:nvPr>
        </p:nvSpPr>
        <p:spPr/>
        <p:txBody>
          <a:bodyPr/>
          <a:lstStyle/>
          <a:p>
            <a:r>
              <a:rPr lang="ar-EG" dirty="0" smtClean="0"/>
              <a:t>أدركت الحكومة البريطانية أن محاولات إيطاليا فرض حمايتها على أثيوبيا وتأكيد مركزها فيه إنما يهدف إلى التوسع الإيطالي في السودان الشرقي . </a:t>
            </a:r>
          </a:p>
          <a:p>
            <a:r>
              <a:rPr lang="ar-EG" dirty="0" smtClean="0"/>
              <a:t>وعندما أظهرت الحكومة الإيطالية رغبتها في احتلال كسلا عارضت السياسة البريطانية هذه الرغبة معارضة شديدة ، لأنها وجدت في أن إمتلاك إيطاليا لكسلا سوف يؤدى إلى التحكم في مياه رافدة العطبرة ، وهو من أهك روافد النيل مما يضر بمصالح مصر . </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التمسك بالحلول الدبلوماسية </a:t>
            </a:r>
            <a:endParaRPr lang="ar-EG" dirty="0"/>
          </a:p>
        </p:txBody>
      </p:sp>
      <p:sp>
        <p:nvSpPr>
          <p:cNvPr id="3" name="Content Placeholder 2"/>
          <p:cNvSpPr>
            <a:spLocks noGrp="1"/>
          </p:cNvSpPr>
          <p:nvPr>
            <p:ph idx="1"/>
          </p:nvPr>
        </p:nvSpPr>
        <p:spPr/>
        <p:txBody>
          <a:bodyPr>
            <a:normAutofit lnSpcReduction="10000"/>
          </a:bodyPr>
          <a:lstStyle/>
          <a:p>
            <a:pPr algn="just"/>
            <a:r>
              <a:rPr lang="ar-EG" dirty="0" smtClean="0"/>
              <a:t>أبدى بارنج رغبته في ضرورة الوصول إلى اتفاق مع الحكومة الإيطالية من أجل وقف الزحف الإيطالي نحو حوض النيل . حتى لو أدى الأمر إلى القيام بعمل حربي من أجل وقف هذا الزحف . ولكن اللورد سالزبري لم يوافقه الرأى ، وتمسك بالحلول الدبلوماسية كوسيلة لتجنب العمليات العسكرية ، واستقر رأيه على ضرورة تسوية الخلاف مع الحكومة الإيطالية عن طريق المفاوضات . وترتب على السياسة النشطة التى أبداها سالزبري إلى التوصل إلى بروتوكلين إحداهما في 24 مارس 1891 والثاني في 15 أبريل من نفس العام . </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بروتوكول 24 مارس1891</a:t>
            </a:r>
            <a:endParaRPr lang="ar-EG" dirty="0"/>
          </a:p>
        </p:txBody>
      </p:sp>
      <p:sp>
        <p:nvSpPr>
          <p:cNvPr id="3" name="Content Placeholder 2"/>
          <p:cNvSpPr>
            <a:spLocks noGrp="1"/>
          </p:cNvSpPr>
          <p:nvPr>
            <p:ph idx="1"/>
          </p:nvPr>
        </p:nvSpPr>
        <p:spPr/>
        <p:txBody>
          <a:bodyPr/>
          <a:lstStyle/>
          <a:p>
            <a:r>
              <a:rPr lang="ar-EG" dirty="0" smtClean="0"/>
              <a:t>نص على : </a:t>
            </a:r>
          </a:p>
          <a:p>
            <a:r>
              <a:rPr lang="ar-EG" dirty="0" smtClean="0"/>
              <a:t>1- ترسيم الحدود بين منطقة النفوذ الإيطالي والبريطاني . </a:t>
            </a:r>
          </a:p>
          <a:p>
            <a:r>
              <a:rPr lang="ar-EG" dirty="0" smtClean="0"/>
              <a:t>2- تدخل الصومال ومستعمرة أريتريا وكسلا والمناطق المجاورة لها حتى نهر العطبرة في دائرة النفوذ الإيطالي . </a:t>
            </a:r>
          </a:p>
          <a:p>
            <a:r>
              <a:rPr lang="ar-EG" dirty="0" smtClean="0"/>
              <a:t>3- خروج قسمايو والمنطقة التى تقع على الشاطئ الأيمن لنهر العطبرة من دائرة النفوذ الإيطالي بحيث تظل تابعة لبريطانيا . </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دوافع إيطاليا إلى الاستعمار في أفريقيا </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1- الاستراتيجية الدفاعية والاقتصادية التى حكمت سياسة إيطاليا الاستعمارية إلى عام 1884 قد اصطبغت بالصبغة السياسية ابتداء من هذا التاريخ ، وأحست إيطاليا أن الأحوال المتغيرة في أفريقيا يدفعها إلى القيام بإجراءات فورية للدفاع عن مركزها الدولي . </a:t>
            </a:r>
          </a:p>
          <a:p>
            <a:r>
              <a:rPr lang="ar-EG" dirty="0" smtClean="0"/>
              <a:t>2- تأسيس ألمانيا مستعمرات لها في توجو والكاميرون وتنجانيقا . وازدياد النفوذ الفرنسي في شرق أفريقيا . </a:t>
            </a:r>
          </a:p>
          <a:p>
            <a:r>
              <a:rPr lang="ar-EG" dirty="0" smtClean="0"/>
              <a:t>3- الزحف الأوربي على أفريقيا في بداية الثمانينيات من القرن التاسع عشر وتقسيم أجزاء من القارة الأفريقية فيما بين الدول الأوربية ،مما شجع أيطاليا على المضي في سياسة التوسع الاستعمارى حتى لا تتخلف عن الركب الأوربي في هذا الميدان . </a:t>
            </a:r>
          </a:p>
          <a:p>
            <a:r>
              <a:rPr lang="ar-EG" dirty="0" smtClean="0"/>
              <a:t>4- افتتاح قناة السويس للملاحة العالمية سنة 1869 كان له أثره في اهتمام إيطاليا بالبحر الأحمر للبحث عن منطقة صالحة لإقامة مستعمرة إيطاليا . </a:t>
            </a:r>
          </a:p>
          <a:p>
            <a:pPr>
              <a:buNone/>
            </a:pP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بروتوكول 15 أبريل 1891 </a:t>
            </a:r>
            <a:endParaRPr lang="ar-EG" dirty="0"/>
          </a:p>
        </p:txBody>
      </p:sp>
      <p:sp>
        <p:nvSpPr>
          <p:cNvPr id="3" name="Content Placeholder 2"/>
          <p:cNvSpPr>
            <a:spLocks noGrp="1"/>
          </p:cNvSpPr>
          <p:nvPr>
            <p:ph idx="1"/>
          </p:nvPr>
        </p:nvSpPr>
        <p:spPr/>
        <p:txBody>
          <a:bodyPr>
            <a:normAutofit fontScale="92500"/>
          </a:bodyPr>
          <a:lstStyle/>
          <a:p>
            <a:r>
              <a:rPr lang="ar-EG" dirty="0" smtClean="0"/>
              <a:t>نص على : </a:t>
            </a:r>
          </a:p>
          <a:p>
            <a:r>
              <a:rPr lang="ar-EG" dirty="0" smtClean="0"/>
              <a:t>1- تحدد منطقة النفوذ الإيطالية في الشمال والغرب بخط يبدأ من رأس قصار على البحر الأحمر . </a:t>
            </a:r>
          </a:p>
          <a:p>
            <a:r>
              <a:rPr lang="ar-EG" dirty="0" smtClean="0"/>
              <a:t>2- اطلاق يد الحكومة الإيطالية في احتلال كسلا والبلاد المجاورة لها حتى نهر العطبرة إذا دعت الضرورة الحربية الى ذلك .  مع الاحتفاظ بحق الحكومة المصرية في استعادة تلك المناطق بمجرد أن تصبح في حالة يسمح لها بذلك . </a:t>
            </a:r>
          </a:p>
          <a:p>
            <a:r>
              <a:rPr lang="ar-EG" dirty="0" smtClean="0"/>
              <a:t>3- تتعهد الحكومة الإيطالية بألا تشيد على نهر العطبرة من أجل الرى أى عمل قد يعدل بشكل ملموس من جريانه فى النيل . </a:t>
            </a:r>
          </a:p>
          <a:p>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اتفاقية 5 مايو 1894 </a:t>
            </a:r>
            <a:endParaRPr lang="ar-EG" dirty="0"/>
          </a:p>
        </p:txBody>
      </p:sp>
      <p:sp>
        <p:nvSpPr>
          <p:cNvPr id="3" name="Content Placeholder 2"/>
          <p:cNvSpPr>
            <a:spLocks noGrp="1"/>
          </p:cNvSpPr>
          <p:nvPr>
            <p:ph idx="1"/>
          </p:nvPr>
        </p:nvSpPr>
        <p:spPr/>
        <p:txBody>
          <a:bodyPr/>
          <a:lstStyle/>
          <a:p>
            <a:pPr algn="just"/>
            <a:r>
              <a:rPr lang="ar-EG" dirty="0" smtClean="0"/>
              <a:t>استكملت تحديد مناطق النفوذ بين أملاك الدولتين البريطانية والإيطالية بعقد اتفاقية ثالثة في مايو 1895 ، وكان هدف إيطاليا من الاتفاق أن تحصل على اعتراف من بريطانيا بحقوقها في المنطقة المجاورة للأملاك البريطانية وكذلك ادعاءاتهم في السودان الشرقي .  </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موقف فرنسا  من الاتفاقيات التى عقدتها بريطانيا مع ايطاليا </a:t>
            </a:r>
            <a:endParaRPr lang="ar-EG" dirty="0"/>
          </a:p>
        </p:txBody>
      </p:sp>
      <p:sp>
        <p:nvSpPr>
          <p:cNvPr id="3" name="Content Placeholder 2"/>
          <p:cNvSpPr>
            <a:spLocks noGrp="1"/>
          </p:cNvSpPr>
          <p:nvPr>
            <p:ph idx="1"/>
          </p:nvPr>
        </p:nvSpPr>
        <p:spPr/>
        <p:txBody>
          <a:bodyPr>
            <a:normAutofit lnSpcReduction="10000"/>
          </a:bodyPr>
          <a:lstStyle/>
          <a:p>
            <a:r>
              <a:rPr lang="ar-EG" dirty="0" smtClean="0"/>
              <a:t>عارضت فرنسا هذه الاتفاقات لأنها منحت إيطاليا بواسطة بريطانيا أراضى لا تملك بريطانيا نفسها حق التصرف فيها ، حيث لم تكن تابعة لها . </a:t>
            </a:r>
          </a:p>
          <a:p>
            <a:pPr algn="just"/>
            <a:r>
              <a:rPr lang="ar-EG" dirty="0" smtClean="0"/>
              <a:t>ففرنسا نظرت إلى هذه الاتفاقات من منظور السياسة البريطانية كانت في موقف حرج في حوض النيل نتيجة الثورة المهدية من جهة وخوفها من أطماع فرنسا من جهة أخرى . بينما كانت إيطاليا في نظرها قوة لا يخشى منها على النفوذ البريطاني ، لذلك رأت التعاون مع إيطاليا واتخاذها سندا لها في المنطقة .  </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معركة عدوة 1896</a:t>
            </a:r>
            <a:endParaRPr lang="ar-EG" dirty="0"/>
          </a:p>
        </p:txBody>
      </p:sp>
      <p:sp>
        <p:nvSpPr>
          <p:cNvPr id="3" name="Content Placeholder 2"/>
          <p:cNvSpPr>
            <a:spLocks noGrp="1"/>
          </p:cNvSpPr>
          <p:nvPr>
            <p:ph idx="1"/>
          </p:nvPr>
        </p:nvSpPr>
        <p:spPr/>
        <p:txBody>
          <a:bodyPr>
            <a:normAutofit fontScale="92500" lnSpcReduction="20000"/>
          </a:bodyPr>
          <a:lstStyle/>
          <a:p>
            <a:r>
              <a:rPr lang="ar-EG" dirty="0" smtClean="0"/>
              <a:t>أسباب المعركة : </a:t>
            </a:r>
          </a:p>
          <a:p>
            <a:r>
              <a:rPr lang="ar-EG" dirty="0" smtClean="0"/>
              <a:t>1- الخلاف بين إيطاليا والحبشة حول تفسير بنود معاهدة أوتشياللي . </a:t>
            </a:r>
          </a:p>
          <a:p>
            <a:r>
              <a:rPr lang="ar-EG" dirty="0" smtClean="0"/>
              <a:t>2- إعلان منليك ألغاء معاهدة أوتشياللي 1893 . </a:t>
            </a:r>
          </a:p>
          <a:p>
            <a:r>
              <a:rPr lang="ar-EG" dirty="0" smtClean="0"/>
              <a:t>3- توجيه منليك إنذار إيطاليا بإعلان الحرب عليها إذا حاولت الاعتداء على الحبشة أو النيل منها . </a:t>
            </a:r>
          </a:p>
          <a:p>
            <a:r>
              <a:rPr lang="ar-EG" dirty="0" smtClean="0"/>
              <a:t>4- قيام إيطاليا بإثارة القلاقل والثورات الداخلية ضد منليك . </a:t>
            </a:r>
          </a:p>
          <a:p>
            <a:r>
              <a:rPr lang="ar-EG" dirty="0" smtClean="0"/>
              <a:t>5- تقديم إيطاليا المساعدات العسكرية والاقتصادية إلى مملكة تيجرى الحبشية وتحريضها على الثورة ضد منليك . </a:t>
            </a:r>
          </a:p>
          <a:p>
            <a:r>
              <a:rPr lang="ar-EG" dirty="0" smtClean="0"/>
              <a:t>6- استخدام ايطاليا القوة العسكرية لاحتلال الاقليم الحبشية . </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أحداث المعركة </a:t>
            </a:r>
            <a:endParaRPr lang="ar-EG" dirty="0"/>
          </a:p>
        </p:txBody>
      </p:sp>
      <p:sp>
        <p:nvSpPr>
          <p:cNvPr id="3" name="Content Placeholder 2"/>
          <p:cNvSpPr>
            <a:spLocks noGrp="1"/>
          </p:cNvSpPr>
          <p:nvPr>
            <p:ph idx="1"/>
          </p:nvPr>
        </p:nvSpPr>
        <p:spPr/>
        <p:txBody>
          <a:bodyPr>
            <a:normAutofit fontScale="92500"/>
          </a:bodyPr>
          <a:lstStyle/>
          <a:p>
            <a:r>
              <a:rPr lang="ar-EG" dirty="0" smtClean="0"/>
              <a:t>في ديسمبر عام 1895 تمكن الرأس ماكنون حاكم هرر من هزيمتها في أمبا ألاجي . وقد زاد من أهمية هذه الموقعة أنها كانت بمثابة أول هزيمة خطيرة نزلت بالقوات الايطالية في الحبشة . كما ترتب عليها فقدان إيطاليا لنفوذها الأدبي في شرق أفريقية وتدهور مركزها في هذه الجهات . </a:t>
            </a:r>
          </a:p>
          <a:p>
            <a:r>
              <a:rPr lang="ar-EG" dirty="0" smtClean="0"/>
              <a:t>وكان من الطبيعي أن تقوم إيطاليا بإعداد حملة انتقامية من أجل محو هزيمة أمبا ألاجي . ففي مارس 1896 التقي الجيشان الحبشي والإيطالي في عدوة . وتمكنت القوات الحبشية من هزيمة الإيطاليين زتكبيدهم خسائر كبيرة في الأرواح والعتاد . </a:t>
            </a:r>
          </a:p>
          <a:p>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نتائج معركة عدوة </a:t>
            </a:r>
            <a:endParaRPr lang="ar-EG" dirty="0"/>
          </a:p>
        </p:txBody>
      </p:sp>
      <p:sp>
        <p:nvSpPr>
          <p:cNvPr id="3" name="Content Placeholder 2"/>
          <p:cNvSpPr>
            <a:spLocks noGrp="1"/>
          </p:cNvSpPr>
          <p:nvPr>
            <p:ph idx="1"/>
          </p:nvPr>
        </p:nvSpPr>
        <p:spPr/>
        <p:txBody>
          <a:bodyPr>
            <a:normAutofit lnSpcReduction="10000"/>
          </a:bodyPr>
          <a:lstStyle/>
          <a:p>
            <a:r>
              <a:rPr lang="ar-EG" dirty="0" smtClean="0"/>
              <a:t>1- إجبرت إيطاليا على عقد معاهدة صلح مع منليك قضت على أطماعها في الحبشة وحولت أنظارها إلى التوسع إلى ساحل الصومال . </a:t>
            </a:r>
          </a:p>
          <a:p>
            <a:r>
              <a:rPr lang="ar-EG" dirty="0" smtClean="0"/>
              <a:t>2- سقوط وزارة كريسبي وحلت محلها وزارة روديني . الأكثر ليونة . </a:t>
            </a:r>
          </a:p>
          <a:p>
            <a:r>
              <a:rPr lang="ar-EG" dirty="0" smtClean="0"/>
              <a:t>3- طلب إيطاليا المساعدة من بريطانيا لمنع هجوم القوات المهدية على الحامية الإيطالية في كسلا . </a:t>
            </a:r>
          </a:p>
          <a:p>
            <a:r>
              <a:rPr lang="ar-EG" dirty="0" smtClean="0"/>
              <a:t>4- حملة دنقلة لإعادة فتح السودان لتخفيف ضغط القوات المهدية على الايطاليين في السودان الشرقي . </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 الدوافع </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5- الفساد الذى انتشر في جميع أنحاء إيطاليا بسبب زيادة أعداد المجرمين وقطاع الطرق أن بدأت تفكر جديا في البحث في عن مكان لإقامة الأعداد الكبيرة من المجرمين بعد أن ضاقت السجون عن إيوائهم . </a:t>
            </a:r>
          </a:p>
          <a:p>
            <a:r>
              <a:rPr lang="ar-EG" dirty="0" smtClean="0"/>
              <a:t>6- كانت أفريقيا هي المكان الذى اتجهت أنظار الحكومة الإيطالية إليه لإيواء هؤلاء المجرمين ، وكذلك امتصاص الزيادة في عدد سكان شبه الجزيرة الإيطالية ، وفي هذه المستعمرات يتمكن مواطنو إيطاليا من العمل والاستثمار والربح تحت حماية العلم الإيطالي . </a:t>
            </a:r>
          </a:p>
          <a:p>
            <a:r>
              <a:rPr lang="ar-EG" dirty="0" smtClean="0"/>
              <a:t>7- رحب رجال الأعمال في إيطاليا بسياسة حكوماتهم نحو إنشاء مستعمرات إيطالية في أفريقيا . للحصول على المواد الخام من أفريقيا من جهة واستغلال المستعمرات كسوق لتصريف منتجاتهم من جهة أخرى . </a:t>
            </a:r>
          </a:p>
          <a:p>
            <a:r>
              <a:rPr lang="ar-EG" dirty="0" smtClean="0"/>
              <a:t>8- الظروف التى مرت بها بلدان القارة الأفريقية أتاحت لإيطاليا الفرصة لإنشاء مستعمرات لها في أفريقيا .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علاقة إيطاليا بشرق أفريقيا </a:t>
            </a:r>
            <a:endParaRPr lang="ar-EG" dirty="0"/>
          </a:p>
        </p:txBody>
      </p:sp>
      <p:sp>
        <p:nvSpPr>
          <p:cNvPr id="3" name="Content Placeholder 2"/>
          <p:cNvSpPr>
            <a:spLocks noGrp="1"/>
          </p:cNvSpPr>
          <p:nvPr>
            <p:ph idx="1"/>
          </p:nvPr>
        </p:nvSpPr>
        <p:spPr/>
        <p:txBody>
          <a:bodyPr>
            <a:normAutofit fontScale="92500"/>
          </a:bodyPr>
          <a:lstStyle/>
          <a:p>
            <a:r>
              <a:rPr lang="ar-EG" dirty="0" smtClean="0"/>
              <a:t>بدأت علاقات إيطاليا مع جهات شرق أفريقيا عن طريق المنصرين والمستكشفين الجغرافيين ، حيث كان المنصرون الإيطاليون يتمتعون بنفوذ كبير لدى السكان الوطنيين والزعماء السياسيين على السواء ، ويعتبر سابيتو من أشهر رجال التنصير والمستشرقين الإيطاليين . </a:t>
            </a:r>
          </a:p>
          <a:p>
            <a:r>
              <a:rPr lang="ar-EG" dirty="0" smtClean="0"/>
              <a:t>واستغل سابيتو علاقاته الطيبة مع شيوخ العرب في تلك الجهات ، وعقد عدة اتفاقيات معهم ، حصل بمقتضاها على منطقة على ساحل البحر الاحمر الغربي ورفع العلم الايطالي عليها . وبذلك أسس أول نواة لمستعمرة إيطاليا على البحر الأحمر . </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موقف الحكومة المصرية </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t>أثار النشاط الإيطالي على ساحل البحر الأحمر الغربي ، وقيام أفراد ينتمون إليها بشراء أراضي من الزعماء المحليين معارضة الحكومة المصرية ، فالأمر بالنسبة لها في منتهي الخطورة ويهدد سيادة الدولة على أراضيها . فقد قدم محافظ سواحل البحر الأحمر ” على رضا باشا ” احتجاجا للشركة الإيطالية روباطينو للملاحة ، على تلك الاتفاقيات التى عقدتها مع مشايخ رهيطة وعصب لبيع وإيجار الجزر والسواحل القريبة من خليج عصب . وأكد أن كل الساحل حتى رأس حافون تحت السيادة المصرية وأن شيوخ القبائل في تلك المناطق ما هم إلا تابعون للحكومة المصرية . وليس لهم حق التصرف في أى أرض من الساحل سواء بالبيع أو الإيجار .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موقف الحكومة البريطانية </a:t>
            </a:r>
            <a:endParaRPr lang="ar-EG" dirty="0"/>
          </a:p>
        </p:txBody>
      </p:sp>
      <p:sp>
        <p:nvSpPr>
          <p:cNvPr id="3" name="Content Placeholder 2"/>
          <p:cNvSpPr>
            <a:spLocks noGrp="1"/>
          </p:cNvSpPr>
          <p:nvPr>
            <p:ph idx="1"/>
          </p:nvPr>
        </p:nvSpPr>
        <p:spPr/>
        <p:txBody>
          <a:bodyPr/>
          <a:lstStyle/>
          <a:p>
            <a:pPr algn="just"/>
            <a:r>
              <a:rPr lang="ar-EG" dirty="0" smtClean="0"/>
              <a:t>لم تكن المعارضة من جانب مصر فقط بل شاركتها في ذلك الحكومة البريطانية  ، فكتب سالزبري إلى باجت سفير بريطانيا في روما ، وطلب منه الاتصال بالحكومة الإيطالية لمعرفة إذا كانت أصدرت تعليمات بالاستيلاء على خليج عصب وختم سالزبري رسالته بقوله إن خليج عصب ملكا لمصر .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النشاط المصري في البحر الأحمر </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t>لم تقف مصر مكتوفة الأيدى وسط التنافس الدولي في ساحل البحر الأحمر ، فعمدت إلى تثبيت أقدامها في تلك المناطق المهمة قبل أن تسبقها الدول الاستعمارية التى بدأت بالفعل تنشب أظفارها في هذه الجهات الساحلية وتتخذها مراكز للتوغل إلى الداخل . وأمام تصميم الحكومة المصرية على موقفها إزاء مسألة فرض سيادتها على ساحل البحر الأحمر الغربي ، ووقوفها ضد المحاولات التى تهدف إلى اقتطاع أجزاء من الساحل لإقامة مستعمرات فيها ، فتر حماس إيطاليا الاستعمارى في هذه المنطقة . لماذا ؟ بعد بلوغ النشاط المصري ذروته في ساحل البحر الأحمر الغربي ، وأخذ شكل توحيد الأملاك المصرية في السودان الشرقي ، وبسط حقوق السيادة المصرية في ساحل أفريقية الشرقي من رأس غردافوى إلى مصب نهر جوبا .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أسباب استمرار التوسع الإيطالي </a:t>
            </a:r>
            <a:endParaRPr lang="ar-EG" dirty="0"/>
          </a:p>
        </p:txBody>
      </p:sp>
      <p:sp>
        <p:nvSpPr>
          <p:cNvPr id="3" name="Content Placeholder 2"/>
          <p:cNvSpPr>
            <a:spLocks noGrp="1"/>
          </p:cNvSpPr>
          <p:nvPr>
            <p:ph idx="1"/>
          </p:nvPr>
        </p:nvSpPr>
        <p:spPr/>
        <p:txBody>
          <a:bodyPr/>
          <a:lstStyle/>
          <a:p>
            <a:r>
              <a:rPr lang="ar-EG" dirty="0" smtClean="0"/>
              <a:t>هذا الفتور الذى أصاب النشاط الإيطالي في ساحل البحر الأحمر الغربي لم يستمر طويلا بسبب : </a:t>
            </a:r>
          </a:p>
          <a:p>
            <a:r>
              <a:rPr lang="ar-EG" dirty="0" smtClean="0"/>
              <a:t>1- ضعف الخديوية المصرية نتيجة لزيادة التدخل الأجنبي في شئون مصر . </a:t>
            </a:r>
          </a:p>
          <a:p>
            <a:r>
              <a:rPr lang="ar-EG" dirty="0" smtClean="0"/>
              <a:t>2- قيام الثورة المهدية في السودان . </a:t>
            </a:r>
          </a:p>
          <a:p>
            <a:r>
              <a:rPr lang="ar-EG" dirty="0" smtClean="0"/>
              <a:t>3- موافقة بريطانيا على احتلال إيطاليا لمصوع .  </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العوامل التى دفعت السياسة البريطانية إلى تغيير موقفها تجاه التوسع الإيطالي في شرق أفريقيا : </a:t>
            </a:r>
            <a:endParaRPr lang="ar-EG" dirty="0"/>
          </a:p>
        </p:txBody>
      </p:sp>
      <p:sp>
        <p:nvSpPr>
          <p:cNvPr id="3" name="Content Placeholder 2"/>
          <p:cNvSpPr>
            <a:spLocks noGrp="1"/>
          </p:cNvSpPr>
          <p:nvPr>
            <p:ph idx="1"/>
          </p:nvPr>
        </p:nvSpPr>
        <p:spPr/>
        <p:txBody>
          <a:bodyPr/>
          <a:lstStyle/>
          <a:p>
            <a:r>
              <a:rPr lang="ar-EG" dirty="0" smtClean="0"/>
              <a:t>1- </a:t>
            </a:r>
            <a:r>
              <a:rPr lang="ar-EG" sz="3600" dirty="0" smtClean="0"/>
              <a:t>المنافسة البريطانية – الفرنسية  في حوض النيل : </a:t>
            </a:r>
            <a:endParaRPr lang="ar-EG" dirty="0"/>
          </a:p>
          <a:p>
            <a:r>
              <a:rPr lang="ar-EG" dirty="0" smtClean="0"/>
              <a:t>جاء تشجيع بريطانيا لإيطاليا بتأسيس مستعمرة لها على ساحل البحر الأحمر وشرق أفريقيا ، حتى تكون بمثابة دولة حاجزة تمنع تقدم الفرنسيين إلى حوض النيل . فالمنافسة البريطانية الفرنسية في حوض النيل ساهمت في تحسين العلاقات البريطانية – الإيطالية . </a:t>
            </a:r>
          </a:p>
          <a:p>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1901</Words>
  <Application>Microsoft Office PowerPoint</Application>
  <PresentationFormat>On-screen Show (4:3)</PresentationFormat>
  <Paragraphs>90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الأطماع الإيطالية في أفريقيا </vt:lpstr>
      <vt:lpstr>دوافع إيطاليا إلى الاستعمار في أفريقيا </vt:lpstr>
      <vt:lpstr>تابع الدوافع </vt:lpstr>
      <vt:lpstr>علاقة إيطاليا بشرق أفريقيا </vt:lpstr>
      <vt:lpstr>موقف الحكومة المصرية </vt:lpstr>
      <vt:lpstr>موقف الحكومة البريطانية </vt:lpstr>
      <vt:lpstr>النشاط المصري في البحر الأحمر </vt:lpstr>
      <vt:lpstr>أسباب استمرار التوسع الإيطالي </vt:lpstr>
      <vt:lpstr>العوامل التى دفعت السياسة البريطانية إلى تغيير موقفها تجاه التوسع الإيطالي في شرق أفريقيا : </vt:lpstr>
      <vt:lpstr>2- الثورة المهدية في السودان .  </vt:lpstr>
      <vt:lpstr>ادعاءات الحبشة في السودان </vt:lpstr>
      <vt:lpstr>احتلال إيطاليا لمصوع </vt:lpstr>
      <vt:lpstr>اتفاقية أوتشياللي </vt:lpstr>
      <vt:lpstr>أهمية المعاهدة </vt:lpstr>
      <vt:lpstr>كتابة المادة 17 </vt:lpstr>
      <vt:lpstr>إضفاء طابع الدولية على المعاهدة </vt:lpstr>
      <vt:lpstr>المفاوضات البريطانية الإيطالية في أفريقيا </vt:lpstr>
      <vt:lpstr>التمسك بالحلول الدبلوماسية </vt:lpstr>
      <vt:lpstr>بروتوكول 24 مارس1891</vt:lpstr>
      <vt:lpstr>بروتوكول 15 أبريل 1891 </vt:lpstr>
      <vt:lpstr>اتفاقية 5 مايو 1894 </vt:lpstr>
      <vt:lpstr>موقف فرنسا  من الاتفاقيات التى عقدتها بريطانيا مع ايطاليا </vt:lpstr>
      <vt:lpstr>معركة عدوة 1896</vt:lpstr>
      <vt:lpstr>أحداث المعركة </vt:lpstr>
      <vt:lpstr>نتائج معركة عدوة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الأطماع الإيطالية في أفريقيا</dc:title>
  <dc:creator>m</dc:creator>
  <cp:lastModifiedBy>m</cp:lastModifiedBy>
  <cp:revision>31</cp:revision>
  <dcterms:created xsi:type="dcterms:W3CDTF">2015-11-16T17:38:03Z</dcterms:created>
  <dcterms:modified xsi:type="dcterms:W3CDTF">2015-11-23T20:07:14Z</dcterms:modified>
</cp:coreProperties>
</file>